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258" r:id="rId3"/>
    <p:sldId id="279" r:id="rId4"/>
    <p:sldId id="259" r:id="rId5"/>
    <p:sldId id="260" r:id="rId6"/>
    <p:sldId id="261" r:id="rId7"/>
    <p:sldId id="263" r:id="rId8"/>
    <p:sldId id="275" r:id="rId9"/>
    <p:sldId id="276" r:id="rId10"/>
    <p:sldId id="265" r:id="rId11"/>
    <p:sldId id="272" r:id="rId12"/>
    <p:sldId id="262" r:id="rId13"/>
    <p:sldId id="287" r:id="rId14"/>
    <p:sldId id="264" r:id="rId15"/>
    <p:sldId id="283" r:id="rId16"/>
    <p:sldId id="284" r:id="rId17"/>
    <p:sldId id="285" r:id="rId18"/>
    <p:sldId id="286" r:id="rId19"/>
    <p:sldId id="280" r:id="rId20"/>
    <p:sldId id="256" r:id="rId21"/>
    <p:sldId id="266" r:id="rId22"/>
    <p:sldId id="267" r:id="rId23"/>
    <p:sldId id="268" r:id="rId24"/>
    <p:sldId id="269" r:id="rId25"/>
    <p:sldId id="270" r:id="rId26"/>
    <p:sldId id="271" r:id="rId27"/>
    <p:sldId id="257" r:id="rId28"/>
    <p:sldId id="273" r:id="rId29"/>
    <p:sldId id="274" r:id="rId30"/>
    <p:sldId id="277" r:id="rId31"/>
    <p:sldId id="281" r:id="rId32"/>
    <p:sldId id="28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A3579-0CE4-0B43-BD67-2D22572C7CCF}" type="datetimeFigureOut">
              <a:rPr lang="en-US" smtClean="0"/>
              <a:t>2/10/16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A3579-0CE4-0B43-BD67-2D22572C7CCF}" type="datetimeFigureOut">
              <a:rPr lang="en-US" smtClean="0"/>
              <a:t>2/10/16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A3579-0CE4-0B43-BD67-2D22572C7CCF}" type="datetimeFigureOut">
              <a:rPr lang="en-US" smtClean="0"/>
              <a:t>2/10/16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A3579-0CE4-0B43-BD67-2D22572C7CCF}" type="datetimeFigureOut">
              <a:rPr lang="en-US" smtClean="0"/>
              <a:t>2/10/16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A3579-0CE4-0B43-BD67-2D22572C7CCF}" type="datetimeFigureOut">
              <a:rPr lang="en-US" smtClean="0"/>
              <a:t>2/10/16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A3579-0CE4-0B43-BD67-2D22572C7CCF}" type="datetimeFigureOut">
              <a:rPr lang="en-US" smtClean="0"/>
              <a:t>2/10/16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A3579-0CE4-0B43-BD67-2D22572C7CCF}" type="datetimeFigureOut">
              <a:rPr lang="en-US" smtClean="0"/>
              <a:t>2/10/16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A3579-0CE4-0B43-BD67-2D22572C7CCF}" type="datetimeFigureOut">
              <a:rPr lang="en-US" smtClean="0"/>
              <a:t>2/10/16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A3579-0CE4-0B43-BD67-2D22572C7CCF}" type="datetimeFigureOut">
              <a:rPr lang="en-US" smtClean="0"/>
              <a:t>2/10/16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A3579-0CE4-0B43-BD67-2D22572C7CCF}" type="datetimeFigureOut">
              <a:rPr lang="en-US" smtClean="0"/>
              <a:t>2/10/16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A3579-0CE4-0B43-BD67-2D22572C7CCF}" type="datetimeFigureOut">
              <a:rPr lang="en-US" smtClean="0"/>
              <a:t>2/10/16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7530-0EA5-DE42-9D31-3A9BB50E12DE}"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3579-0CE4-0B43-BD67-2D22572C7CCF}" type="datetimeFigureOut">
              <a:rPr lang="en-US" smtClean="0"/>
              <a:t>2/10/16 </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77530-0EA5-DE42-9D31-3A9BB50E12DE}"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na.org/Cerebrum/2012/The_Cognitive_Benefits_of_Being_Bilingu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KswIJwGkn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telegraphandargus.co.uk/news/9554958.140_languages_spoken_by_pupils_in_district_bring_classroom_challeng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ide.isb.ac.th/mothertongu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3444" y="488549"/>
            <a:ext cx="5844755" cy="1661065"/>
          </a:xfrm>
        </p:spPr>
        <p:txBody>
          <a:bodyPr/>
          <a:lstStyle/>
          <a:p>
            <a:pPr algn="l"/>
            <a:r>
              <a:rPr lang="en-US" dirty="0" smtClean="0"/>
              <a:t>Mother Tongue Program </a:t>
            </a:r>
            <a:endParaRPr lang="en-US" dirty="0"/>
          </a:p>
        </p:txBody>
      </p:sp>
      <p:pic>
        <p:nvPicPr>
          <p:cNvPr id="4" name="Picture 3"/>
          <p:cNvPicPr>
            <a:picLocks noChangeAspect="1"/>
          </p:cNvPicPr>
          <p:nvPr/>
        </p:nvPicPr>
        <p:blipFill>
          <a:blip r:embed="rId2"/>
          <a:stretch>
            <a:fillRect/>
          </a:stretch>
        </p:blipFill>
        <p:spPr>
          <a:xfrm>
            <a:off x="253785" y="488549"/>
            <a:ext cx="2400300" cy="1714500"/>
          </a:xfrm>
          <a:prstGeom prst="rect">
            <a:avLst/>
          </a:prstGeom>
        </p:spPr>
      </p:pic>
      <p:pic>
        <p:nvPicPr>
          <p:cNvPr id="5" name="Picture 4"/>
          <p:cNvPicPr>
            <a:picLocks noChangeAspect="1"/>
          </p:cNvPicPr>
          <p:nvPr/>
        </p:nvPicPr>
        <p:blipFill>
          <a:blip r:embed="rId3"/>
          <a:stretch>
            <a:fillRect/>
          </a:stretch>
        </p:blipFill>
        <p:spPr>
          <a:xfrm>
            <a:off x="4953000" y="2418316"/>
            <a:ext cx="2819400" cy="3774000"/>
          </a:xfrm>
          <a:prstGeom prst="rect">
            <a:avLst/>
          </a:prstGeom>
        </p:spPr>
      </p:pic>
      <p:sp>
        <p:nvSpPr>
          <p:cNvPr id="6" name="Rectangle 5"/>
          <p:cNvSpPr/>
          <p:nvPr/>
        </p:nvSpPr>
        <p:spPr>
          <a:xfrm>
            <a:off x="708318" y="3419839"/>
            <a:ext cx="4030076" cy="923330"/>
          </a:xfrm>
          <a:prstGeom prst="rect">
            <a:avLst/>
          </a:prstGeom>
        </p:spPr>
        <p:txBody>
          <a:bodyPr wrap="square">
            <a:spAutoFit/>
          </a:bodyPr>
          <a:lstStyle/>
          <a:p>
            <a:r>
              <a:rPr lang="en-US" sz="5400" dirty="0"/>
              <a:t>2015 - 2016</a:t>
            </a:r>
          </a:p>
        </p:txBody>
      </p:sp>
    </p:spTree>
    <p:extLst>
      <p:ext uri="{BB962C8B-B14F-4D97-AF65-F5344CB8AC3E}">
        <p14:creationId xmlns:p14="http://schemas.microsoft.com/office/powerpoint/2010/main" val="1921472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smtClean="0"/>
              <a:t>Bilingualism</a:t>
            </a:r>
            <a:endParaRPr lang="en-US" sz="5400" dirty="0"/>
          </a:p>
        </p:txBody>
      </p:sp>
      <p:pic>
        <p:nvPicPr>
          <p:cNvPr id="4" name="Content Placeholder 3"/>
          <p:cNvPicPr>
            <a:picLocks noGrp="1" noChangeAspect="1"/>
          </p:cNvPicPr>
          <p:nvPr>
            <p:ph idx="1"/>
          </p:nvPr>
        </p:nvPicPr>
        <p:blipFill>
          <a:blip r:embed="rId2"/>
          <a:srcRect t="4674" b="4674"/>
          <a:stretch>
            <a:fillRect/>
          </a:stretch>
        </p:blipFill>
        <p:spPr/>
      </p:pic>
    </p:spTree>
    <p:extLst>
      <p:ext uri="{BB962C8B-B14F-4D97-AF65-F5344CB8AC3E}">
        <p14:creationId xmlns:p14="http://schemas.microsoft.com/office/powerpoint/2010/main" val="3117976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8084"/>
            <a:ext cx="8229600" cy="5628079"/>
          </a:xfrm>
        </p:spPr>
        <p:txBody>
          <a:bodyPr>
            <a:normAutofit lnSpcReduction="10000"/>
          </a:bodyPr>
          <a:lstStyle/>
          <a:p>
            <a:pPr marL="0" indent="0">
              <a:buNone/>
            </a:pPr>
            <a:endParaRPr lang="en-US" dirty="0" smtClean="0"/>
          </a:p>
          <a:p>
            <a:pPr marL="0" indent="0">
              <a:buNone/>
            </a:pPr>
            <a:r>
              <a:rPr lang="en-US" sz="3900" dirty="0" smtClean="0"/>
              <a:t>Two short tasks:</a:t>
            </a:r>
          </a:p>
          <a:p>
            <a:pPr marL="0" indent="0">
              <a:buNone/>
            </a:pPr>
            <a:endParaRPr lang="en-US" dirty="0"/>
          </a:p>
          <a:p>
            <a:pPr marL="0" indent="0">
              <a:buNone/>
            </a:pPr>
            <a:r>
              <a:rPr lang="en-US" dirty="0" smtClean="0"/>
              <a:t>What percentage of the world’s population is bilingual? (estimate with your partner)</a:t>
            </a:r>
          </a:p>
          <a:p>
            <a:pPr marL="0" indent="0">
              <a:buNone/>
            </a:pPr>
            <a:endParaRPr lang="en-US" dirty="0"/>
          </a:p>
          <a:p>
            <a:pPr marL="0" indent="0">
              <a:buNone/>
            </a:pPr>
            <a:endParaRPr lang="en-US" dirty="0" smtClean="0"/>
          </a:p>
          <a:p>
            <a:pPr marL="0" indent="0">
              <a:buNone/>
            </a:pPr>
            <a:r>
              <a:rPr lang="en-US" dirty="0" smtClean="0"/>
              <a:t>What does bilingual mean?</a:t>
            </a:r>
          </a:p>
          <a:p>
            <a:pPr marL="0" indent="0">
              <a:buNone/>
            </a:pPr>
            <a:r>
              <a:rPr lang="en-US" dirty="0" smtClean="0"/>
              <a:t>(write a short definition of what it means to be bilingual)</a:t>
            </a:r>
            <a:endParaRPr lang="en-US" dirty="0"/>
          </a:p>
        </p:txBody>
      </p:sp>
    </p:spTree>
    <p:extLst>
      <p:ext uri="{BB962C8B-B14F-4D97-AF65-F5344CB8AC3E}">
        <p14:creationId xmlns:p14="http://schemas.microsoft.com/office/powerpoint/2010/main" val="1778877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3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411"/>
            <a:ext cx="7772400" cy="6331920"/>
          </a:xfrm>
        </p:spPr>
        <p:txBody>
          <a:bodyPr>
            <a:noAutofit/>
          </a:bodyPr>
          <a:lstStyle/>
          <a:p>
            <a:pPr algn="l"/>
            <a:r>
              <a:rPr lang="en-US" sz="4000" dirty="0" smtClean="0"/>
              <a:t>………. the </a:t>
            </a:r>
            <a:r>
              <a:rPr lang="en-US" sz="4000" dirty="0"/>
              <a:t>majority of the world's population is bilingual or multilingual. In a survey conducted by the European Commission in 2006, </a:t>
            </a:r>
            <a:r>
              <a:rPr lang="en-US" sz="4000" b="1" dirty="0"/>
              <a:t>56 percent</a:t>
            </a:r>
            <a:r>
              <a:rPr lang="en-US" sz="4000" dirty="0"/>
              <a:t> of respondents reported being able to speak in a language other than their mother tongue</a:t>
            </a:r>
            <a:r>
              <a:rPr lang="en-US" sz="2000" dirty="0" smtClean="0"/>
              <a:t>.</a:t>
            </a:r>
            <a:br>
              <a:rPr lang="en-US" sz="2000" dirty="0" smtClean="0"/>
            </a:br>
            <a:r>
              <a:rPr lang="en-US" sz="2000" dirty="0" smtClean="0"/>
              <a:t>Oct </a:t>
            </a:r>
            <a:r>
              <a:rPr lang="en-US" sz="2000" dirty="0"/>
              <a:t>31, 2012</a:t>
            </a:r>
            <a:br>
              <a:rPr lang="en-US" sz="2000" dirty="0"/>
            </a:br>
            <a:r>
              <a:rPr lang="en-US" sz="2000" b="1" dirty="0">
                <a:hlinkClick r:id="rId2"/>
              </a:rPr>
              <a:t>The Cognitive Benefits of Being Bilingual - Dana Foundation</a:t>
            </a:r>
            <a:r>
              <a:rPr lang="en-US" sz="2000" b="1" dirty="0"/>
              <a:t/>
            </a:r>
            <a:br>
              <a:rPr lang="en-US" sz="2000" b="1" dirty="0"/>
            </a:br>
            <a:r>
              <a:rPr lang="en-US" sz="2000" i="1" dirty="0" err="1"/>
              <a:t>dana.org</a:t>
            </a:r>
            <a:r>
              <a:rPr lang="en-US" sz="2000" i="1" dirty="0"/>
              <a:t>/Cerebrum/2012/</a:t>
            </a:r>
            <a:r>
              <a:rPr lang="en-US" sz="2000" i="1" dirty="0" err="1"/>
              <a:t>The_Cognitive_Benefits_of_Being_</a:t>
            </a:r>
            <a:r>
              <a:rPr lang="en-US" sz="2000" b="1" i="1" dirty="0" err="1"/>
              <a:t>Bilingual</a:t>
            </a:r>
            <a:r>
              <a:rPr lang="en-US" sz="2000" i="1" dirty="0"/>
              <a:t>/</a:t>
            </a:r>
            <a:r>
              <a:rPr lang="en-US" sz="2000" dirty="0"/>
              <a:t/>
            </a:r>
            <a:br>
              <a:rPr lang="en-US" sz="2000" dirty="0"/>
            </a:br>
            <a:endParaRPr lang="en-US" sz="2000" dirty="0"/>
          </a:p>
        </p:txBody>
      </p:sp>
    </p:spTree>
    <p:extLst>
      <p:ext uri="{BB962C8B-B14F-4D97-AF65-F5344CB8AC3E}">
        <p14:creationId xmlns:p14="http://schemas.microsoft.com/office/powerpoint/2010/main" val="2538189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492"/>
            <a:ext cx="8229600" cy="5803671"/>
          </a:xfrm>
        </p:spPr>
        <p:txBody>
          <a:bodyPr/>
          <a:lstStyle/>
          <a:p>
            <a:pPr marL="0" indent="0">
              <a:buNone/>
            </a:pPr>
            <a:r>
              <a:rPr lang="en-US" b="1" dirty="0"/>
              <a:t>Bilingualism</a:t>
            </a:r>
          </a:p>
          <a:p>
            <a:r>
              <a:rPr lang="en-US" dirty="0"/>
              <a:t>Bilingualism is commonly defined as the use of at least two languages by an individual (ASHA, 2004). It is a fluctuating system in children and adults whereby use of and proficiency in two languages may change depending on the opportunities to use the languages and exposure to other users of the languages. It is a dynamic and fluid process across a number of domains, including experience, tasks, topics, and time. </a:t>
            </a:r>
          </a:p>
          <a:p>
            <a:endParaRPr lang="en-US" dirty="0"/>
          </a:p>
        </p:txBody>
      </p:sp>
    </p:spTree>
    <p:extLst>
      <p:ext uri="{BB962C8B-B14F-4D97-AF65-F5344CB8AC3E}">
        <p14:creationId xmlns:p14="http://schemas.microsoft.com/office/powerpoint/2010/main" val="80913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Speaking more than one language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https://www.youtube.com/watch?v=3KswIJwGknA</a:t>
            </a:r>
            <a:endParaRPr lang="en-US" dirty="0" smtClean="0"/>
          </a:p>
          <a:p>
            <a:endParaRPr lang="en-US" dirty="0"/>
          </a:p>
          <a:p>
            <a:pPr marL="0" indent="0">
              <a:buNone/>
            </a:pPr>
            <a:r>
              <a:rPr lang="en-US" sz="4400" dirty="0" smtClean="0"/>
              <a:t>Bilingualism: Fact and Fiction </a:t>
            </a:r>
            <a:r>
              <a:rPr lang="en-US" dirty="0" smtClean="0"/>
              <a:t>(group task)</a:t>
            </a:r>
            <a:endParaRPr lang="en-US" dirty="0"/>
          </a:p>
        </p:txBody>
      </p:sp>
    </p:spTree>
    <p:extLst>
      <p:ext uri="{BB962C8B-B14F-4D97-AF65-F5344CB8AC3E}">
        <p14:creationId xmlns:p14="http://schemas.microsoft.com/office/powerpoint/2010/main" val="2497230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773"/>
          </a:xfrm>
        </p:spPr>
        <p:txBody>
          <a:bodyPr/>
          <a:lstStyle/>
          <a:p>
            <a:pPr algn="l"/>
            <a:r>
              <a:rPr lang="en-US" dirty="0" smtClean="0"/>
              <a:t>Fiction</a:t>
            </a:r>
            <a:endParaRPr lang="en-US" dirty="0"/>
          </a:p>
        </p:txBody>
      </p:sp>
      <p:sp>
        <p:nvSpPr>
          <p:cNvPr id="3" name="Content Placeholder 2"/>
          <p:cNvSpPr>
            <a:spLocks noGrp="1"/>
          </p:cNvSpPr>
          <p:nvPr>
            <p:ph idx="1"/>
          </p:nvPr>
        </p:nvSpPr>
        <p:spPr>
          <a:xfrm>
            <a:off x="457200" y="1088412"/>
            <a:ext cx="8229600" cy="5037752"/>
          </a:xfrm>
        </p:spPr>
        <p:txBody>
          <a:bodyPr>
            <a:normAutofit/>
          </a:bodyPr>
          <a:lstStyle/>
          <a:p>
            <a:r>
              <a:rPr lang="en-US" b="1" dirty="0" smtClean="0"/>
              <a:t>An </a:t>
            </a:r>
            <a:r>
              <a:rPr lang="en-US" b="1" dirty="0"/>
              <a:t>individual must learn a second language as a young child in order to become bilingual. </a:t>
            </a:r>
            <a:endParaRPr lang="en-US" dirty="0"/>
          </a:p>
          <a:p>
            <a:r>
              <a:rPr lang="en-US" b="1" dirty="0"/>
              <a:t>Parents should adopt the “one parent-one language” approach when exposing their child to two languages.</a:t>
            </a:r>
            <a:endParaRPr lang="en-US" dirty="0"/>
          </a:p>
          <a:p>
            <a:r>
              <a:rPr lang="en-US" b="1" dirty="0"/>
              <a:t>If you want your child to speak the majority language, you should stop speaking your home language with your child.</a:t>
            </a:r>
            <a:endParaRPr lang="en-US" dirty="0"/>
          </a:p>
          <a:p>
            <a:endParaRPr lang="en-US" dirty="0"/>
          </a:p>
        </p:txBody>
      </p:sp>
    </p:spTree>
    <p:extLst>
      <p:ext uri="{BB962C8B-B14F-4D97-AF65-F5344CB8AC3E}">
        <p14:creationId xmlns:p14="http://schemas.microsoft.com/office/powerpoint/2010/main" val="133143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Fiction (cont.)</a:t>
            </a:r>
            <a:endParaRPr lang="en-US" dirty="0"/>
          </a:p>
        </p:txBody>
      </p:sp>
      <p:sp>
        <p:nvSpPr>
          <p:cNvPr id="3" name="Content Placeholder 2"/>
          <p:cNvSpPr>
            <a:spLocks noGrp="1"/>
          </p:cNvSpPr>
          <p:nvPr>
            <p:ph idx="1"/>
          </p:nvPr>
        </p:nvSpPr>
        <p:spPr/>
        <p:txBody>
          <a:bodyPr/>
          <a:lstStyle/>
          <a:p>
            <a:r>
              <a:rPr lang="en-US" b="1" dirty="0"/>
              <a:t>Bilingualism causes language delay.</a:t>
            </a:r>
            <a:endParaRPr lang="en-US" dirty="0"/>
          </a:p>
          <a:p>
            <a:r>
              <a:rPr lang="en-US" b="1" dirty="0"/>
              <a:t>When children mix their languages it means that they are confused and having trouble becoming bilingual. </a:t>
            </a:r>
            <a:endParaRPr lang="en-US" dirty="0"/>
          </a:p>
          <a:p>
            <a:r>
              <a:rPr lang="en-US" b="1" dirty="0"/>
              <a:t>A person is not truly bilingual unless he is equally proficient in both languages.</a:t>
            </a:r>
            <a:endParaRPr lang="en-US" dirty="0"/>
          </a:p>
          <a:p>
            <a:endParaRPr lang="en-US" dirty="0"/>
          </a:p>
        </p:txBody>
      </p:sp>
    </p:spTree>
    <p:extLst>
      <p:ext uri="{BB962C8B-B14F-4D97-AF65-F5344CB8AC3E}">
        <p14:creationId xmlns:p14="http://schemas.microsoft.com/office/powerpoint/2010/main" val="1307122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372"/>
          </a:xfrm>
        </p:spPr>
        <p:txBody>
          <a:bodyPr>
            <a:normAutofit fontScale="90000"/>
          </a:bodyPr>
          <a:lstStyle/>
          <a:p>
            <a:pPr algn="l"/>
            <a:r>
              <a:rPr lang="en-US" dirty="0" smtClean="0"/>
              <a:t>Fact</a:t>
            </a:r>
            <a:endParaRPr lang="en-US" dirty="0"/>
          </a:p>
        </p:txBody>
      </p:sp>
      <p:sp>
        <p:nvSpPr>
          <p:cNvPr id="3" name="Content Placeholder 2"/>
          <p:cNvSpPr>
            <a:spLocks noGrp="1"/>
          </p:cNvSpPr>
          <p:nvPr>
            <p:ph idx="1"/>
          </p:nvPr>
        </p:nvSpPr>
        <p:spPr>
          <a:xfrm>
            <a:off x="457200" y="1209346"/>
            <a:ext cx="8229600" cy="4916817"/>
          </a:xfrm>
        </p:spPr>
        <p:txBody>
          <a:bodyPr>
            <a:normAutofit fontScale="92500" lnSpcReduction="10000"/>
          </a:bodyPr>
          <a:lstStyle/>
          <a:p>
            <a:r>
              <a:rPr lang="en-US" b="1" dirty="0"/>
              <a:t>Bilingualism actually grows grey matter!</a:t>
            </a:r>
            <a:br>
              <a:rPr lang="en-US" b="1" dirty="0"/>
            </a:br>
            <a:endParaRPr lang="en-US" dirty="0"/>
          </a:p>
          <a:p>
            <a:r>
              <a:rPr lang="en-US" b="1" dirty="0"/>
              <a:t>Bilingualism can help to ward off the mental ageing process</a:t>
            </a:r>
            <a:br>
              <a:rPr lang="en-US" b="1" dirty="0"/>
            </a:br>
            <a:endParaRPr lang="en-US" dirty="0"/>
          </a:p>
          <a:p>
            <a:r>
              <a:rPr lang="en-US" b="1" dirty="0"/>
              <a:t>Bilingualism is increasingly common in today’s world.</a:t>
            </a:r>
            <a:br>
              <a:rPr lang="en-US" b="1" dirty="0"/>
            </a:br>
            <a:endParaRPr lang="en-US" dirty="0"/>
          </a:p>
          <a:p>
            <a:r>
              <a:rPr lang="en-US" b="1" dirty="0"/>
              <a:t>Bilingual children do better in education</a:t>
            </a:r>
            <a:br>
              <a:rPr lang="en-US" b="1" dirty="0"/>
            </a:br>
            <a:endParaRPr lang="en-US" dirty="0"/>
          </a:p>
          <a:p>
            <a:endParaRPr lang="en-US" dirty="0"/>
          </a:p>
        </p:txBody>
      </p:sp>
    </p:spTree>
    <p:extLst>
      <p:ext uri="{BB962C8B-B14F-4D97-AF65-F5344CB8AC3E}">
        <p14:creationId xmlns:p14="http://schemas.microsoft.com/office/powerpoint/2010/main" val="2219920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Fact (cont.)</a:t>
            </a:r>
            <a:endParaRPr lang="en-US" dirty="0"/>
          </a:p>
        </p:txBody>
      </p:sp>
      <p:sp>
        <p:nvSpPr>
          <p:cNvPr id="3" name="Content Placeholder 2"/>
          <p:cNvSpPr>
            <a:spLocks noGrp="1"/>
          </p:cNvSpPr>
          <p:nvPr>
            <p:ph idx="1"/>
          </p:nvPr>
        </p:nvSpPr>
        <p:spPr>
          <a:xfrm>
            <a:off x="457200" y="1600200"/>
            <a:ext cx="8229600" cy="5031048"/>
          </a:xfrm>
        </p:spPr>
        <p:txBody>
          <a:bodyPr>
            <a:normAutofit fontScale="85000" lnSpcReduction="20000"/>
          </a:bodyPr>
          <a:lstStyle/>
          <a:p>
            <a:r>
              <a:rPr lang="en-US" b="1" dirty="0"/>
              <a:t>Bilingual children do NOT often struggle with ‘language confusion’</a:t>
            </a:r>
            <a:br>
              <a:rPr lang="en-US" b="1" dirty="0"/>
            </a:br>
            <a:endParaRPr lang="en-US" dirty="0"/>
          </a:p>
          <a:p>
            <a:r>
              <a:rPr lang="en-US" b="1" dirty="0"/>
              <a:t>Bilinguals are not always equally proficient in both </a:t>
            </a:r>
            <a:r>
              <a:rPr lang="en-US" b="1" dirty="0" smtClean="0"/>
              <a:t>languages</a:t>
            </a:r>
          </a:p>
          <a:p>
            <a:endParaRPr lang="en-US" dirty="0"/>
          </a:p>
          <a:p>
            <a:r>
              <a:rPr lang="en-US" b="1" dirty="0"/>
              <a:t>You </a:t>
            </a:r>
            <a:r>
              <a:rPr lang="en-US" b="1" i="1" dirty="0"/>
              <a:t>can</a:t>
            </a:r>
            <a:r>
              <a:rPr lang="en-US" b="1" dirty="0"/>
              <a:t> still learn a language as an adult!</a:t>
            </a:r>
            <a:br>
              <a:rPr lang="en-US" b="1" dirty="0"/>
            </a:br>
            <a:endParaRPr lang="en-US" dirty="0"/>
          </a:p>
          <a:p>
            <a:r>
              <a:rPr lang="en-US" b="1" dirty="0"/>
              <a:t>Bilingual promotes all areas of cognitive functioning.</a:t>
            </a:r>
            <a:br>
              <a:rPr lang="en-US" b="1" dirty="0"/>
            </a:br>
            <a:endParaRPr lang="en-US" dirty="0" smtClean="0"/>
          </a:p>
          <a:p>
            <a:r>
              <a:rPr lang="en-US" b="1" dirty="0" smtClean="0"/>
              <a:t>Bilinguals </a:t>
            </a:r>
            <a:r>
              <a:rPr lang="en-US" b="1" dirty="0"/>
              <a:t>are better listeners</a:t>
            </a:r>
            <a:br>
              <a:rPr lang="en-US" b="1" dirty="0"/>
            </a:br>
            <a:endParaRPr lang="en-US" dirty="0"/>
          </a:p>
          <a:p>
            <a:r>
              <a:rPr lang="en-US" b="1" dirty="0"/>
              <a:t>Bilingualism encourages people to think globally.</a:t>
            </a:r>
            <a:endParaRPr lang="en-US" dirty="0"/>
          </a:p>
          <a:p>
            <a:endParaRPr lang="en-US" dirty="0"/>
          </a:p>
        </p:txBody>
      </p:sp>
    </p:spTree>
    <p:extLst>
      <p:ext uri="{BB962C8B-B14F-4D97-AF65-F5344CB8AC3E}">
        <p14:creationId xmlns:p14="http://schemas.microsoft.com/office/powerpoint/2010/main" val="2376606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3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Linguistic Snapshot</a:t>
            </a:r>
            <a:endParaRPr lang="en-US" dirty="0"/>
          </a:p>
        </p:txBody>
      </p:sp>
      <p:sp>
        <p:nvSpPr>
          <p:cNvPr id="3" name="Content Placeholder 2"/>
          <p:cNvSpPr>
            <a:spLocks noGrp="1"/>
          </p:cNvSpPr>
          <p:nvPr>
            <p:ph idx="1"/>
          </p:nvPr>
        </p:nvSpPr>
        <p:spPr/>
        <p:txBody>
          <a:bodyPr/>
          <a:lstStyle/>
          <a:p>
            <a:r>
              <a:rPr lang="en-US" dirty="0"/>
              <a:t>At ISB over half the student population speak a language other than English</a:t>
            </a:r>
          </a:p>
          <a:p>
            <a:r>
              <a:rPr lang="en-US" dirty="0"/>
              <a:t>From Pre-K - 12, over 40 languages are spoken in our school</a:t>
            </a:r>
          </a:p>
          <a:p>
            <a:r>
              <a:rPr lang="en-US" dirty="0"/>
              <a:t>After Thai and English, some of the larger language groups include:                                                                             Japanese / Korean </a:t>
            </a:r>
            <a:r>
              <a:rPr lang="en-US" dirty="0" smtClean="0"/>
              <a:t>/ Hebrew / Spanish and Hindi</a:t>
            </a:r>
            <a:endParaRPr lang="en-US" dirty="0"/>
          </a:p>
        </p:txBody>
      </p:sp>
    </p:spTree>
    <p:extLst>
      <p:ext uri="{BB962C8B-B14F-4D97-AF65-F5344CB8AC3E}">
        <p14:creationId xmlns:p14="http://schemas.microsoft.com/office/powerpoint/2010/main" val="771908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83739"/>
            <a:ext cx="7598508" cy="5729492"/>
          </a:xfrm>
        </p:spPr>
        <p:txBody>
          <a:bodyPr/>
          <a:lstStyle/>
          <a:p>
            <a:pPr marL="514350" indent="-514350" algn="l">
              <a:buAutoNum type="arabicPeriod"/>
            </a:pPr>
            <a:r>
              <a:rPr lang="en-US" sz="4000" dirty="0" smtClean="0"/>
              <a:t>Introduction – my background</a:t>
            </a:r>
          </a:p>
          <a:p>
            <a:pPr marL="514350" indent="-514350" algn="l">
              <a:buAutoNum type="arabicPeriod"/>
            </a:pPr>
            <a:r>
              <a:rPr lang="en-US" sz="4000" dirty="0" smtClean="0"/>
              <a:t>Languages in the world today x 2 – group tasks</a:t>
            </a:r>
          </a:p>
          <a:p>
            <a:pPr marL="514350" indent="-514350" algn="l">
              <a:buAutoNum type="arabicPeriod"/>
            </a:pPr>
            <a:r>
              <a:rPr lang="en-US" sz="4000" dirty="0" smtClean="0"/>
              <a:t>Bilingualism: Fact and Fiction – group tasks</a:t>
            </a:r>
          </a:p>
          <a:p>
            <a:pPr marL="514350" indent="-514350" algn="l">
              <a:buAutoNum type="arabicPeriod"/>
            </a:pPr>
            <a:r>
              <a:rPr lang="en-US" sz="4000" dirty="0" smtClean="0"/>
              <a:t>Mother tongue at ISB </a:t>
            </a:r>
          </a:p>
          <a:p>
            <a:pPr marL="514350" indent="-514350" algn="l">
              <a:buAutoNum type="arabicPeriod"/>
            </a:pPr>
            <a:r>
              <a:rPr lang="en-US" sz="4000" dirty="0" smtClean="0"/>
              <a:t>Future possibilities</a:t>
            </a:r>
          </a:p>
          <a:p>
            <a:pPr marL="514350" indent="-514350" algn="l">
              <a:buAutoNum type="arabicPeriod"/>
            </a:pPr>
            <a:endParaRPr lang="en-US" dirty="0" smtClean="0"/>
          </a:p>
          <a:p>
            <a:pPr marL="514350" indent="-514350" algn="l">
              <a:buAutoNum type="arabicPeriod"/>
            </a:pPr>
            <a:endParaRPr lang="en-US" dirty="0"/>
          </a:p>
        </p:txBody>
      </p:sp>
      <p:sp>
        <p:nvSpPr>
          <p:cNvPr id="4" name="TextBox 3"/>
          <p:cNvSpPr txBox="1"/>
          <p:nvPr/>
        </p:nvSpPr>
        <p:spPr>
          <a:xfrm>
            <a:off x="4982308" y="27549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5800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3947"/>
            <a:ext cx="7772400" cy="1649332"/>
          </a:xfrm>
        </p:spPr>
        <p:txBody>
          <a:bodyPr/>
          <a:lstStyle/>
          <a:p>
            <a:pPr algn="l"/>
            <a:r>
              <a:rPr lang="en-US" dirty="0" smtClean="0"/>
              <a:t>Mother Tongue Classes at other International Schools</a:t>
            </a:r>
            <a:endParaRPr lang="en-US" dirty="0"/>
          </a:p>
        </p:txBody>
      </p:sp>
      <p:sp>
        <p:nvSpPr>
          <p:cNvPr id="3" name="Subtitle 2"/>
          <p:cNvSpPr>
            <a:spLocks noGrp="1"/>
          </p:cNvSpPr>
          <p:nvPr>
            <p:ph type="subTitle" idx="1"/>
          </p:nvPr>
        </p:nvSpPr>
        <p:spPr>
          <a:xfrm>
            <a:off x="511818" y="2123279"/>
            <a:ext cx="7946382" cy="4132809"/>
          </a:xfrm>
        </p:spPr>
        <p:txBody>
          <a:bodyPr/>
          <a:lstStyle/>
          <a:p>
            <a:pPr algn="l"/>
            <a:r>
              <a:rPr lang="en-US" dirty="0" smtClean="0"/>
              <a:t>Similar to ISB:</a:t>
            </a:r>
          </a:p>
          <a:p>
            <a:pPr algn="l"/>
            <a:r>
              <a:rPr lang="en-US" dirty="0" smtClean="0"/>
              <a:t>International School of Dusseldorf</a:t>
            </a:r>
          </a:p>
          <a:p>
            <a:pPr algn="l"/>
            <a:r>
              <a:rPr lang="en-US" dirty="0" smtClean="0"/>
              <a:t>International School of Hamburg</a:t>
            </a:r>
          </a:p>
          <a:p>
            <a:pPr algn="l"/>
            <a:r>
              <a:rPr lang="en-US" dirty="0" smtClean="0"/>
              <a:t>International School Copenhagen</a:t>
            </a:r>
          </a:p>
          <a:p>
            <a:pPr algn="l"/>
            <a:r>
              <a:rPr lang="en-US" dirty="0" smtClean="0"/>
              <a:t>Yokohama International School</a:t>
            </a:r>
          </a:p>
          <a:p>
            <a:pPr algn="l"/>
            <a:r>
              <a:rPr lang="en-US" dirty="0" smtClean="0"/>
              <a:t>International School of Lausanne</a:t>
            </a:r>
          </a:p>
          <a:p>
            <a:pPr algn="l"/>
            <a:r>
              <a:rPr lang="en-US" dirty="0" smtClean="0"/>
              <a:t>International School of Phnom Penh</a:t>
            </a:r>
            <a:endParaRPr lang="en-US" dirty="0"/>
          </a:p>
        </p:txBody>
      </p:sp>
    </p:spTree>
    <p:extLst>
      <p:ext uri="{BB962C8B-B14F-4D97-AF65-F5344CB8AC3E}">
        <p14:creationId xmlns:p14="http://schemas.microsoft.com/office/powerpoint/2010/main" val="2177689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Current mother tongue support</a:t>
            </a:r>
            <a:endParaRPr lang="en-US" dirty="0"/>
          </a:p>
        </p:txBody>
      </p:sp>
      <p:sp>
        <p:nvSpPr>
          <p:cNvPr id="3" name="Content Placeholder 2"/>
          <p:cNvSpPr>
            <a:spLocks noGrp="1"/>
          </p:cNvSpPr>
          <p:nvPr>
            <p:ph idx="1"/>
          </p:nvPr>
        </p:nvSpPr>
        <p:spPr>
          <a:xfrm>
            <a:off x="457200" y="1600200"/>
            <a:ext cx="8229600" cy="4949610"/>
          </a:xfrm>
        </p:spPr>
        <p:txBody>
          <a:bodyPr/>
          <a:lstStyle/>
          <a:p>
            <a:pPr marL="0" indent="0">
              <a:buNone/>
            </a:pPr>
            <a:r>
              <a:rPr lang="en-US" dirty="0" smtClean="0"/>
              <a:t>Japanese</a:t>
            </a:r>
            <a:endParaRPr lang="en-US" dirty="0"/>
          </a:p>
        </p:txBody>
      </p:sp>
      <p:pic>
        <p:nvPicPr>
          <p:cNvPr id="4" name="Picture 3" descr="Jap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05712"/>
            <a:ext cx="3720068" cy="3720068"/>
          </a:xfrm>
          <a:prstGeom prst="rect">
            <a:avLst/>
          </a:prstGeom>
        </p:spPr>
      </p:pic>
      <p:pic>
        <p:nvPicPr>
          <p:cNvPr id="5" name="Picture 4" descr="Jap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86" y="2958933"/>
            <a:ext cx="3403260" cy="2599378"/>
          </a:xfrm>
          <a:prstGeom prst="rect">
            <a:avLst/>
          </a:prstGeom>
        </p:spPr>
      </p:pic>
    </p:spTree>
    <p:extLst>
      <p:ext uri="{BB962C8B-B14F-4D97-AF65-F5344CB8AC3E}">
        <p14:creationId xmlns:p14="http://schemas.microsoft.com/office/powerpoint/2010/main" val="428523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par>
                          <p:cTn id="13" fill="hold">
                            <p:stCondLst>
                              <p:cond delay="5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372"/>
            <a:ext cx="8229600" cy="5702791"/>
          </a:xfrm>
        </p:spPr>
        <p:txBody>
          <a:bodyPr>
            <a:normAutofit/>
          </a:bodyPr>
          <a:lstStyle/>
          <a:p>
            <a:pPr marL="0" indent="0">
              <a:buNone/>
            </a:pPr>
            <a:r>
              <a:rPr lang="en-US" sz="4000" dirty="0" smtClean="0"/>
              <a:t>Swedish</a:t>
            </a:r>
            <a:endParaRPr lang="en-US" sz="4000" dirty="0"/>
          </a:p>
        </p:txBody>
      </p:sp>
      <p:pic>
        <p:nvPicPr>
          <p:cNvPr id="4" name="Picture 3" descr="swedish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664" y="3975061"/>
            <a:ext cx="2868136" cy="2151102"/>
          </a:xfrm>
          <a:prstGeom prst="rect">
            <a:avLst/>
          </a:prstGeom>
        </p:spPr>
      </p:pic>
      <p:pic>
        <p:nvPicPr>
          <p:cNvPr id="5" name="Picture 4" descr="swedish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46" y="3911414"/>
            <a:ext cx="3709887" cy="2214749"/>
          </a:xfrm>
          <a:prstGeom prst="rect">
            <a:avLst/>
          </a:prstGeom>
        </p:spPr>
      </p:pic>
      <p:pic>
        <p:nvPicPr>
          <p:cNvPr id="6" name="Picture 5" descr="swedish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333" y="597702"/>
            <a:ext cx="3320563" cy="2490422"/>
          </a:xfrm>
          <a:prstGeom prst="rect">
            <a:avLst/>
          </a:prstGeom>
        </p:spPr>
      </p:pic>
    </p:spTree>
    <p:extLst>
      <p:ext uri="{BB962C8B-B14F-4D97-AF65-F5344CB8AC3E}">
        <p14:creationId xmlns:p14="http://schemas.microsoft.com/office/powerpoint/2010/main" val="309577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372"/>
            <a:ext cx="8229600" cy="5702791"/>
          </a:xfrm>
        </p:spPr>
        <p:txBody>
          <a:bodyPr>
            <a:normAutofit/>
          </a:bodyPr>
          <a:lstStyle/>
          <a:p>
            <a:pPr marL="0" indent="0">
              <a:buNone/>
            </a:pPr>
            <a:r>
              <a:rPr lang="en-US" sz="4400" dirty="0" smtClean="0"/>
              <a:t>Dutch (ES / MS)</a:t>
            </a:r>
          </a:p>
          <a:p>
            <a:pPr marL="0" indent="0">
              <a:buNone/>
            </a:pPr>
            <a:r>
              <a:rPr lang="en-US" sz="4400" dirty="0" smtClean="0"/>
              <a:t>Chinese (ES / MS) </a:t>
            </a:r>
          </a:p>
          <a:p>
            <a:pPr marL="0" indent="0">
              <a:buNone/>
            </a:pPr>
            <a:r>
              <a:rPr lang="en-US" sz="4400" dirty="0" smtClean="0"/>
              <a:t>French (ES)</a:t>
            </a:r>
            <a:endParaRPr lang="en-US" sz="4400" dirty="0"/>
          </a:p>
          <a:p>
            <a:pPr marL="0" indent="0">
              <a:buNone/>
            </a:pPr>
            <a:r>
              <a:rPr lang="en-US" sz="4400" dirty="0" smtClean="0"/>
              <a:t>Korean </a:t>
            </a:r>
            <a:r>
              <a:rPr lang="en-US" sz="4400" dirty="0"/>
              <a:t>Pre-</a:t>
            </a:r>
            <a:r>
              <a:rPr lang="en-US" sz="4400" dirty="0" smtClean="0"/>
              <a:t>IB  / Korean ES</a:t>
            </a:r>
            <a:r>
              <a:rPr lang="en-US" sz="2400" dirty="0" smtClean="0"/>
              <a:t> (March 1</a:t>
            </a:r>
            <a:r>
              <a:rPr lang="en-US" sz="2400" baseline="30000" dirty="0" smtClean="0"/>
              <a:t>st</a:t>
            </a:r>
            <a:r>
              <a:rPr lang="en-US" sz="2400" dirty="0" smtClean="0"/>
              <a:t>)</a:t>
            </a:r>
          </a:p>
          <a:p>
            <a:pPr marL="0" indent="0">
              <a:buNone/>
            </a:pPr>
            <a:r>
              <a:rPr lang="en-US" sz="4400" dirty="0" smtClean="0"/>
              <a:t>Danish (ES / MS)</a:t>
            </a:r>
          </a:p>
          <a:p>
            <a:pPr marL="0" indent="0">
              <a:buNone/>
            </a:pPr>
            <a:r>
              <a:rPr lang="en-US" sz="4400" dirty="0" smtClean="0"/>
              <a:t>German (ES)</a:t>
            </a:r>
            <a:endParaRPr lang="en-US" sz="4400" dirty="0"/>
          </a:p>
        </p:txBody>
      </p:sp>
    </p:spTree>
    <p:extLst>
      <p:ext uri="{BB962C8B-B14F-4D97-AF65-F5344CB8AC3E}">
        <p14:creationId xmlns:p14="http://schemas.microsoft.com/office/powerpoint/2010/main" val="83906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3756"/>
            <a:ext cx="8229600" cy="5802408"/>
          </a:xfrm>
        </p:spPr>
        <p:txBody>
          <a:bodyPr>
            <a:normAutofit/>
          </a:bodyPr>
          <a:lstStyle/>
          <a:p>
            <a:pPr marL="0" indent="0">
              <a:buNone/>
            </a:pPr>
            <a:r>
              <a:rPr lang="en-US" sz="4400" dirty="0" smtClean="0"/>
              <a:t>Some background….</a:t>
            </a:r>
          </a:p>
          <a:p>
            <a:pPr marL="0" indent="0">
              <a:buNone/>
            </a:pPr>
            <a:r>
              <a:rPr lang="en-US" sz="4400" dirty="0" smtClean="0"/>
              <a:t>Location:</a:t>
            </a:r>
            <a:r>
              <a:rPr lang="en-US" dirty="0" smtClean="0"/>
              <a:t> generally in the Cultural Centre but some (Chinese ES / Japanese ES) in classrooms</a:t>
            </a:r>
          </a:p>
          <a:p>
            <a:pPr marL="0" indent="0">
              <a:buNone/>
            </a:pPr>
            <a:endParaRPr lang="en-US" sz="4400" dirty="0" smtClean="0"/>
          </a:p>
          <a:p>
            <a:pPr marL="0" indent="0">
              <a:buNone/>
            </a:pPr>
            <a:r>
              <a:rPr lang="en-US" sz="4400" dirty="0" smtClean="0"/>
              <a:t>Cost:</a:t>
            </a:r>
            <a:r>
              <a:rPr lang="en-US" dirty="0" smtClean="0"/>
              <a:t> usually around 600 baht / hour / student</a:t>
            </a:r>
          </a:p>
          <a:p>
            <a:pPr marL="0" indent="0">
              <a:buNone/>
            </a:pPr>
            <a:endParaRPr lang="en-US" sz="4400" dirty="0" smtClean="0"/>
          </a:p>
          <a:p>
            <a:pPr marL="0" indent="0">
              <a:buNone/>
            </a:pPr>
            <a:r>
              <a:rPr lang="en-US" sz="4400" dirty="0" smtClean="0"/>
              <a:t>Fees:</a:t>
            </a:r>
            <a:r>
              <a:rPr lang="en-US" dirty="0" smtClean="0"/>
              <a:t> go to the </a:t>
            </a:r>
            <a:r>
              <a:rPr lang="en-US" dirty="0" smtClean="0"/>
              <a:t>teacher (income for ISB staff is taxed according to school policy and Thai law)</a:t>
            </a:r>
            <a:endParaRPr lang="en-US" dirty="0"/>
          </a:p>
        </p:txBody>
      </p:sp>
    </p:spTree>
    <p:extLst>
      <p:ext uri="{BB962C8B-B14F-4D97-AF65-F5344CB8AC3E}">
        <p14:creationId xmlns:p14="http://schemas.microsoft.com/office/powerpoint/2010/main" val="117266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does ISB contribute?</a:t>
            </a:r>
            <a:endParaRPr lang="en-US" dirty="0"/>
          </a:p>
        </p:txBody>
      </p:sp>
      <p:sp>
        <p:nvSpPr>
          <p:cNvPr id="3" name="Content Placeholder 2"/>
          <p:cNvSpPr>
            <a:spLocks noGrp="1"/>
          </p:cNvSpPr>
          <p:nvPr>
            <p:ph idx="1"/>
          </p:nvPr>
        </p:nvSpPr>
        <p:spPr>
          <a:xfrm>
            <a:off x="457200" y="1417638"/>
            <a:ext cx="8229600" cy="5107268"/>
          </a:xfrm>
        </p:spPr>
        <p:txBody>
          <a:bodyPr>
            <a:noAutofit/>
          </a:bodyPr>
          <a:lstStyle/>
          <a:p>
            <a:r>
              <a:rPr lang="en-US" sz="3600" dirty="0" smtClean="0"/>
              <a:t>Rooms and utilities </a:t>
            </a:r>
          </a:p>
          <a:p>
            <a:pPr marL="0" indent="0">
              <a:buNone/>
            </a:pPr>
            <a:endParaRPr lang="en-US" sz="3600" dirty="0" smtClean="0"/>
          </a:p>
          <a:p>
            <a:r>
              <a:rPr lang="en-US" sz="3600" dirty="0" smtClean="0"/>
              <a:t>Classroom material (when requested) – pens, paper, notebooks, plastic folders</a:t>
            </a:r>
          </a:p>
          <a:p>
            <a:pPr marL="0" indent="0">
              <a:buNone/>
            </a:pPr>
            <a:endParaRPr lang="en-US" sz="3600" dirty="0" smtClean="0"/>
          </a:p>
          <a:p>
            <a:r>
              <a:rPr lang="en-US" sz="3600" dirty="0" smtClean="0"/>
              <a:t>Taxi fares / transport costs where appropriate</a:t>
            </a:r>
          </a:p>
        </p:txBody>
      </p:sp>
    </p:spTree>
    <p:extLst>
      <p:ext uri="{BB962C8B-B14F-4D97-AF65-F5344CB8AC3E}">
        <p14:creationId xmlns:p14="http://schemas.microsoft.com/office/powerpoint/2010/main" val="3147832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3180"/>
            <a:ext cx="8229600" cy="5652983"/>
          </a:xfrm>
        </p:spPr>
        <p:txBody>
          <a:bodyPr>
            <a:normAutofit lnSpcReduction="10000"/>
          </a:bodyPr>
          <a:lstStyle/>
          <a:p>
            <a:endParaRPr lang="en-US" dirty="0" smtClean="0"/>
          </a:p>
          <a:p>
            <a:r>
              <a:rPr lang="en-US" sz="3600" dirty="0"/>
              <a:t>Text books where needed (around $300</a:t>
            </a:r>
            <a:r>
              <a:rPr lang="en-US" sz="3600" dirty="0" smtClean="0"/>
              <a:t>) + printing of worksheets </a:t>
            </a:r>
            <a:endParaRPr lang="en-US" sz="3600" dirty="0"/>
          </a:p>
          <a:p>
            <a:pPr marL="0" indent="0">
              <a:buNone/>
            </a:pPr>
            <a:endParaRPr lang="en-US" sz="3600" dirty="0"/>
          </a:p>
          <a:p>
            <a:r>
              <a:rPr lang="en-US" sz="3600" dirty="0"/>
              <a:t>Child safe guarding training</a:t>
            </a:r>
          </a:p>
          <a:p>
            <a:pPr marL="0" indent="0">
              <a:buNone/>
            </a:pPr>
            <a:endParaRPr lang="en-US" sz="3600" dirty="0" smtClean="0"/>
          </a:p>
          <a:p>
            <a:r>
              <a:rPr lang="en-US" sz="3600" dirty="0" smtClean="0"/>
              <a:t>Interviews </a:t>
            </a:r>
            <a:r>
              <a:rPr lang="en-US" sz="3600" dirty="0"/>
              <a:t>to assess qualifications</a:t>
            </a:r>
          </a:p>
          <a:p>
            <a:pPr marL="0" indent="0">
              <a:buNone/>
            </a:pPr>
            <a:endParaRPr lang="en-US" sz="3600" dirty="0" smtClean="0"/>
          </a:p>
          <a:p>
            <a:r>
              <a:rPr lang="en-US" sz="3600" dirty="0" smtClean="0"/>
              <a:t>Coordination and administrative support</a:t>
            </a:r>
            <a:endParaRPr lang="en-US" sz="3600" dirty="0"/>
          </a:p>
          <a:p>
            <a:endParaRPr lang="en-US" dirty="0"/>
          </a:p>
        </p:txBody>
      </p:sp>
    </p:spTree>
    <p:extLst>
      <p:ext uri="{BB962C8B-B14F-4D97-AF65-F5344CB8AC3E}">
        <p14:creationId xmlns:p14="http://schemas.microsoft.com/office/powerpoint/2010/main" val="1387703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3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3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Possibilities….</a:t>
            </a:r>
            <a:endParaRPr lang="en-US" dirty="0"/>
          </a:p>
        </p:txBody>
      </p:sp>
      <p:sp>
        <p:nvSpPr>
          <p:cNvPr id="3" name="Content Placeholder 2"/>
          <p:cNvSpPr>
            <a:spLocks noGrp="1"/>
          </p:cNvSpPr>
          <p:nvPr>
            <p:ph idx="1"/>
          </p:nvPr>
        </p:nvSpPr>
        <p:spPr>
          <a:xfrm>
            <a:off x="457201" y="1417638"/>
            <a:ext cx="8229600" cy="4957567"/>
          </a:xfrm>
        </p:spPr>
        <p:txBody>
          <a:bodyPr/>
          <a:lstStyle/>
          <a:p>
            <a:pPr marL="0" indent="0">
              <a:buNone/>
            </a:pPr>
            <a:r>
              <a:rPr lang="en-US" dirty="0" smtClean="0"/>
              <a:t>In classrooms – multilingual perspectives</a:t>
            </a:r>
          </a:p>
          <a:p>
            <a:pPr marL="0" indent="0">
              <a:buNone/>
            </a:pPr>
            <a:r>
              <a:rPr lang="en-US" dirty="0" smtClean="0">
                <a:hlinkClick r:id="rId2"/>
              </a:rPr>
              <a:t>http://www.thetelegraphandargus.co.uk/news/9554958.140_languages_spoken_by_pupils_in_district_bring_classroom_challenges/</a:t>
            </a:r>
            <a:endParaRPr lang="en-US" dirty="0" smtClean="0"/>
          </a:p>
          <a:p>
            <a:pPr marL="0" indent="0">
              <a:buNone/>
            </a:pPr>
            <a:endParaRPr lang="en-US" dirty="0"/>
          </a:p>
          <a:p>
            <a:pPr marL="0" indent="0">
              <a:buNone/>
            </a:pPr>
            <a:r>
              <a:rPr lang="en-US" dirty="0" smtClean="0"/>
              <a:t>Teacher professional development (e.g. attending conferences / presenting papers </a:t>
            </a:r>
            <a:r>
              <a:rPr lang="en-US" dirty="0" err="1" smtClean="0"/>
              <a:t>etc</a:t>
            </a:r>
            <a:r>
              <a:rPr lang="en-US" dirty="0" smtClean="0"/>
              <a:t>)</a:t>
            </a:r>
            <a:endParaRPr lang="en-US" dirty="0"/>
          </a:p>
        </p:txBody>
      </p:sp>
    </p:spTree>
    <p:extLst>
      <p:ext uri="{BB962C8B-B14F-4D97-AF65-F5344CB8AC3E}">
        <p14:creationId xmlns:p14="http://schemas.microsoft.com/office/powerpoint/2010/main" val="1228178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2990"/>
            <a:ext cx="8229600" cy="5603174"/>
          </a:xfrm>
        </p:spPr>
        <p:txBody>
          <a:bodyPr>
            <a:normAutofit/>
          </a:bodyPr>
          <a:lstStyle/>
          <a:p>
            <a:pPr marL="0" indent="0">
              <a:buNone/>
            </a:pPr>
            <a:r>
              <a:rPr lang="en-US" sz="3600" dirty="0" smtClean="0"/>
              <a:t>Further integration into the nature of the school</a:t>
            </a:r>
          </a:p>
          <a:p>
            <a:pPr marL="0" indent="0">
              <a:buNone/>
            </a:pPr>
            <a:endParaRPr lang="en-US" dirty="0" smtClean="0"/>
          </a:p>
          <a:p>
            <a:pPr marL="0" indent="0">
              <a:buNone/>
            </a:pPr>
            <a:r>
              <a:rPr lang="en-US" sz="3900" dirty="0" smtClean="0"/>
              <a:t>Bilingual signage</a:t>
            </a:r>
          </a:p>
          <a:p>
            <a:pPr marL="0" indent="0">
              <a:buNone/>
            </a:pPr>
            <a:endParaRPr lang="en-US" sz="3900" dirty="0"/>
          </a:p>
          <a:p>
            <a:pPr marL="0" indent="0">
              <a:buNone/>
            </a:pPr>
            <a:r>
              <a:rPr lang="en-US" sz="3900" dirty="0" smtClean="0"/>
              <a:t>Parent and teacher MT meetings</a:t>
            </a:r>
            <a:endParaRPr lang="en-US" sz="3900" dirty="0"/>
          </a:p>
          <a:p>
            <a:pPr marL="0" indent="0">
              <a:buNone/>
            </a:pPr>
            <a:endParaRPr lang="en-US" sz="3900" dirty="0" smtClean="0"/>
          </a:p>
          <a:p>
            <a:pPr marL="0" indent="0">
              <a:buNone/>
            </a:pPr>
            <a:r>
              <a:rPr lang="en-US" sz="3900" dirty="0" smtClean="0"/>
              <a:t>Mother tongue in </a:t>
            </a:r>
            <a:r>
              <a:rPr lang="en-US" sz="3900" dirty="0"/>
              <a:t>school time </a:t>
            </a:r>
            <a:endParaRPr lang="en-US" sz="3900" dirty="0" smtClean="0"/>
          </a:p>
        </p:txBody>
      </p:sp>
    </p:spTree>
    <p:extLst>
      <p:ext uri="{BB962C8B-B14F-4D97-AF65-F5344CB8AC3E}">
        <p14:creationId xmlns:p14="http://schemas.microsoft.com/office/powerpoint/2010/main" val="496566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3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Mother tongue in school time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Issues:</a:t>
            </a:r>
          </a:p>
          <a:p>
            <a:pPr marL="0" indent="0">
              <a:buNone/>
            </a:pPr>
            <a:r>
              <a:rPr lang="en-US" dirty="0" smtClean="0"/>
              <a:t>Number of students</a:t>
            </a:r>
          </a:p>
          <a:p>
            <a:pPr marL="0" indent="0">
              <a:buNone/>
            </a:pPr>
            <a:r>
              <a:rPr lang="en-US" dirty="0" smtClean="0"/>
              <a:t>Teacher availability</a:t>
            </a:r>
          </a:p>
          <a:p>
            <a:pPr marL="0" indent="0">
              <a:buNone/>
            </a:pPr>
            <a:r>
              <a:rPr lang="en-US" dirty="0" smtClean="0"/>
              <a:t>Equity / diverse nature of the school population</a:t>
            </a:r>
          </a:p>
          <a:p>
            <a:pPr marL="0" indent="0">
              <a:buNone/>
            </a:pPr>
            <a:r>
              <a:rPr lang="en-US" dirty="0" smtClean="0"/>
              <a:t>Schedule re-</a:t>
            </a:r>
            <a:r>
              <a:rPr lang="en-US" dirty="0" err="1" smtClean="0"/>
              <a:t>organisation</a:t>
            </a:r>
            <a:endParaRPr lang="en-US" dirty="0" smtClean="0"/>
          </a:p>
          <a:p>
            <a:pPr marL="0" indent="0">
              <a:buNone/>
            </a:pPr>
            <a:r>
              <a:rPr lang="en-US" dirty="0" smtClean="0"/>
              <a:t>MS initiatives – scheduling and where to </a:t>
            </a:r>
            <a:r>
              <a:rPr lang="en-US" dirty="0" smtClean="0"/>
              <a:t>place in timetable</a:t>
            </a:r>
            <a:endParaRPr lang="en-US" dirty="0"/>
          </a:p>
        </p:txBody>
      </p:sp>
    </p:spTree>
    <p:extLst>
      <p:ext uri="{BB962C8B-B14F-4D97-AF65-F5344CB8AC3E}">
        <p14:creationId xmlns:p14="http://schemas.microsoft.com/office/powerpoint/2010/main" val="1762623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3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3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2" y="274638"/>
            <a:ext cx="8418128" cy="1143000"/>
          </a:xfrm>
        </p:spPr>
        <p:txBody>
          <a:bodyPr/>
          <a:lstStyle/>
          <a:p>
            <a:pPr algn="l"/>
            <a:r>
              <a:rPr lang="en-US" dirty="0" smtClean="0"/>
              <a:t>My background</a:t>
            </a:r>
            <a:endParaRPr lang="en-US" dirty="0"/>
          </a:p>
        </p:txBody>
      </p:sp>
      <p:sp>
        <p:nvSpPr>
          <p:cNvPr id="3" name="Content Placeholder 2"/>
          <p:cNvSpPr>
            <a:spLocks noGrp="1"/>
          </p:cNvSpPr>
          <p:nvPr>
            <p:ph idx="1"/>
          </p:nvPr>
        </p:nvSpPr>
        <p:spPr>
          <a:xfrm>
            <a:off x="457200" y="1600200"/>
            <a:ext cx="8229600" cy="4897495"/>
          </a:xfrm>
        </p:spPr>
        <p:txBody>
          <a:bodyPr>
            <a:normAutofit lnSpcReduction="10000"/>
          </a:bodyPr>
          <a:lstStyle/>
          <a:p>
            <a:r>
              <a:rPr lang="en-US" sz="3600" dirty="0" smtClean="0"/>
              <a:t>Elementary and EAL trained teacher</a:t>
            </a:r>
          </a:p>
          <a:p>
            <a:r>
              <a:rPr lang="en-US" sz="3600" dirty="0" smtClean="0"/>
              <a:t>Teacher educator (EAL) and Associate Dean – University of Sydney</a:t>
            </a:r>
          </a:p>
          <a:p>
            <a:r>
              <a:rPr lang="en-US" sz="3600" dirty="0" smtClean="0"/>
              <a:t>EAL teacher in Australia, Pakistan, Japan, Indonesia and here at ISB</a:t>
            </a:r>
          </a:p>
          <a:p>
            <a:r>
              <a:rPr lang="en-US" sz="3600" dirty="0" smtClean="0"/>
              <a:t>My Doctorate looked at designing effective learning for bilingual children</a:t>
            </a:r>
          </a:p>
          <a:p>
            <a:r>
              <a:rPr lang="en-US" sz="3600" dirty="0" smtClean="0"/>
              <a:t>My wife Carmel is the Grade 6 </a:t>
            </a:r>
            <a:r>
              <a:rPr lang="en-US" sz="3600" dirty="0" err="1" smtClean="0"/>
              <a:t>Counsellor</a:t>
            </a:r>
            <a:endParaRPr lang="en-US" sz="3600" dirty="0" smtClean="0"/>
          </a:p>
          <a:p>
            <a:pPr marL="0" indent="0">
              <a:buNone/>
            </a:pPr>
            <a:endParaRPr lang="en-US" dirty="0"/>
          </a:p>
        </p:txBody>
      </p:sp>
    </p:spTree>
    <p:extLst>
      <p:ext uri="{BB962C8B-B14F-4D97-AF65-F5344CB8AC3E}">
        <p14:creationId xmlns:p14="http://schemas.microsoft.com/office/powerpoint/2010/main" val="1598718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3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ISB mother tongue blog</a:t>
            </a:r>
            <a:endParaRPr lang="en-US" dirty="0"/>
          </a:p>
        </p:txBody>
      </p:sp>
      <p:sp>
        <p:nvSpPr>
          <p:cNvPr id="3" name="Content Placeholder 2"/>
          <p:cNvSpPr>
            <a:spLocks noGrp="1"/>
          </p:cNvSpPr>
          <p:nvPr>
            <p:ph idx="1"/>
          </p:nvPr>
        </p:nvSpPr>
        <p:spPr/>
        <p:txBody>
          <a:bodyPr/>
          <a:lstStyle/>
          <a:p>
            <a:r>
              <a:rPr lang="en-US" dirty="0" smtClean="0">
                <a:hlinkClick r:id="rId2"/>
              </a:rPr>
              <a:t>http://inside.isb.ac.th/mothertongue/</a:t>
            </a:r>
            <a:endParaRPr lang="en-US" dirty="0" smtClean="0"/>
          </a:p>
          <a:p>
            <a:endParaRPr lang="en-US" dirty="0"/>
          </a:p>
          <a:p>
            <a:endParaRPr lang="en-US" dirty="0" smtClean="0"/>
          </a:p>
          <a:p>
            <a:endParaRPr lang="en-US" dirty="0"/>
          </a:p>
          <a:p>
            <a:endParaRPr lang="en-US" dirty="0" smtClean="0"/>
          </a:p>
          <a:p>
            <a:r>
              <a:rPr lang="en-US" dirty="0"/>
              <a:t>http://</a:t>
            </a:r>
            <a:r>
              <a:rPr lang="en-US" dirty="0" err="1"/>
              <a:t>inside.isb.ac.th</a:t>
            </a:r>
            <a:r>
              <a:rPr lang="en-US" dirty="0"/>
              <a:t>/</a:t>
            </a:r>
            <a:r>
              <a:rPr lang="en-US" dirty="0" err="1"/>
              <a:t>mothertongue</a:t>
            </a:r>
            <a:r>
              <a:rPr lang="en-US" dirty="0"/>
              <a:t>/</a:t>
            </a:r>
          </a:p>
        </p:txBody>
      </p:sp>
    </p:spTree>
    <p:extLst>
      <p:ext uri="{BB962C8B-B14F-4D97-AF65-F5344CB8AC3E}">
        <p14:creationId xmlns:p14="http://schemas.microsoft.com/office/powerpoint/2010/main" val="1596416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800" i="1" dirty="0" smtClean="0"/>
          </a:p>
          <a:p>
            <a:pPr marL="0" indent="0">
              <a:buNone/>
            </a:pPr>
            <a:r>
              <a:rPr lang="en-US" sz="4800" i="1" dirty="0" smtClean="0"/>
              <a:t>“</a:t>
            </a:r>
            <a:r>
              <a:rPr lang="en-US" sz="4800" i="1" baseline="30000" dirty="0"/>
              <a:t>I was worried that my children got lost their </a:t>
            </a:r>
            <a:endParaRPr lang="en-US" sz="4800" i="1" baseline="30000" dirty="0" smtClean="0"/>
          </a:p>
          <a:p>
            <a:pPr marL="0" indent="0">
              <a:buNone/>
            </a:pPr>
            <a:r>
              <a:rPr lang="en-US" sz="4800" i="1" baseline="30000" dirty="0" smtClean="0"/>
              <a:t>mother language </a:t>
            </a:r>
            <a:r>
              <a:rPr lang="en-US" sz="4800" i="1" baseline="30000" dirty="0"/>
              <a:t>so fast since we've moved here.”  </a:t>
            </a:r>
            <a:r>
              <a:rPr lang="en-US" sz="4800" i="1" dirty="0"/>
              <a:t> </a:t>
            </a:r>
            <a:r>
              <a:rPr lang="en-US" sz="4800" i="1" dirty="0" smtClean="0"/>
              <a:t>                    </a:t>
            </a:r>
            <a:r>
              <a:rPr lang="en-US" i="1" baseline="30000" dirty="0" smtClean="0"/>
              <a:t>Email </a:t>
            </a:r>
            <a:r>
              <a:rPr lang="en-US" i="1" baseline="30000" dirty="0"/>
              <a:t>from parent 11.11.2015</a:t>
            </a:r>
            <a:endParaRPr lang="en-US" dirty="0"/>
          </a:p>
        </p:txBody>
      </p:sp>
      <p:pic>
        <p:nvPicPr>
          <p:cNvPr id="4" name="Picture 3"/>
          <p:cNvPicPr>
            <a:picLocks noChangeAspect="1"/>
          </p:cNvPicPr>
          <p:nvPr/>
        </p:nvPicPr>
        <p:blipFill>
          <a:blip r:embed="rId2"/>
          <a:stretch>
            <a:fillRect/>
          </a:stretch>
        </p:blipFill>
        <p:spPr>
          <a:xfrm>
            <a:off x="196312" y="274638"/>
            <a:ext cx="2578100" cy="1930400"/>
          </a:xfrm>
          <a:prstGeom prst="rect">
            <a:avLst/>
          </a:prstGeom>
        </p:spPr>
      </p:pic>
      <p:pic>
        <p:nvPicPr>
          <p:cNvPr id="5" name="Picture 4"/>
          <p:cNvPicPr>
            <a:picLocks noChangeAspect="1"/>
          </p:cNvPicPr>
          <p:nvPr/>
        </p:nvPicPr>
        <p:blipFill>
          <a:blip r:embed="rId3"/>
          <a:stretch>
            <a:fillRect/>
          </a:stretch>
        </p:blipFill>
        <p:spPr>
          <a:xfrm>
            <a:off x="5705663" y="203200"/>
            <a:ext cx="2870200" cy="2146300"/>
          </a:xfrm>
          <a:prstGeom prst="rect">
            <a:avLst/>
          </a:prstGeom>
        </p:spPr>
      </p:pic>
      <p:pic>
        <p:nvPicPr>
          <p:cNvPr id="6" name="Picture 5"/>
          <p:cNvPicPr>
            <a:picLocks noChangeAspect="1"/>
          </p:cNvPicPr>
          <p:nvPr/>
        </p:nvPicPr>
        <p:blipFill>
          <a:blip r:embed="rId4"/>
          <a:stretch>
            <a:fillRect/>
          </a:stretch>
        </p:blipFill>
        <p:spPr>
          <a:xfrm>
            <a:off x="6131606" y="4636254"/>
            <a:ext cx="2444257" cy="1835909"/>
          </a:xfrm>
          <a:prstGeom prst="rect">
            <a:avLst/>
          </a:prstGeom>
        </p:spPr>
      </p:pic>
      <p:pic>
        <p:nvPicPr>
          <p:cNvPr id="7" name="Picture 6"/>
          <p:cNvPicPr>
            <a:picLocks noChangeAspect="1"/>
          </p:cNvPicPr>
          <p:nvPr/>
        </p:nvPicPr>
        <p:blipFill>
          <a:blip r:embed="rId5"/>
          <a:stretch>
            <a:fillRect/>
          </a:stretch>
        </p:blipFill>
        <p:spPr>
          <a:xfrm>
            <a:off x="671408" y="4758650"/>
            <a:ext cx="2511587" cy="1889907"/>
          </a:xfrm>
          <a:prstGeom prst="rect">
            <a:avLst/>
          </a:prstGeom>
        </p:spPr>
      </p:pic>
    </p:spTree>
    <p:extLst>
      <p:ext uri="{BB962C8B-B14F-4D97-AF65-F5344CB8AC3E}">
        <p14:creationId xmlns:p14="http://schemas.microsoft.com/office/powerpoint/2010/main" val="123626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431895"/>
          </a:xfrm>
        </p:spPr>
        <p:txBody>
          <a:bodyPr>
            <a:normAutofit/>
          </a:bodyPr>
          <a:lstStyle/>
          <a:p>
            <a:pPr algn="l"/>
            <a:r>
              <a:rPr lang="en-US" dirty="0" smtClean="0"/>
              <a:t>Thank you…</a:t>
            </a:r>
            <a:br>
              <a:rPr lang="en-US" dirty="0" smtClean="0"/>
            </a:br>
            <a:r>
              <a:rPr lang="en-US" dirty="0"/>
              <a:t/>
            </a:r>
            <a:br>
              <a:rPr lang="en-US" dirty="0"/>
            </a:br>
            <a:r>
              <a:rPr lang="en-US" sz="3600" dirty="0" err="1" smtClean="0"/>
              <a:t>Dr</a:t>
            </a:r>
            <a:r>
              <a:rPr lang="en-US" sz="3600" dirty="0" smtClean="0"/>
              <a:t> Paul </a:t>
            </a:r>
            <a:r>
              <a:rPr lang="en-US" sz="3600" dirty="0" err="1" smtClean="0"/>
              <a:t>Dufficy</a:t>
            </a:r>
            <a:r>
              <a:rPr lang="en-US" sz="3600" dirty="0" smtClean="0"/>
              <a:t/>
            </a:r>
            <a:br>
              <a:rPr lang="en-US" sz="3600" dirty="0" smtClean="0"/>
            </a:br>
            <a:r>
              <a:rPr lang="en-US" sz="3600" dirty="0" err="1" smtClean="0"/>
              <a:t>paul@isb.ac.th</a:t>
            </a:r>
            <a:endParaRPr lang="en-US" sz="3600" dirty="0"/>
          </a:p>
        </p:txBody>
      </p:sp>
      <p:pic>
        <p:nvPicPr>
          <p:cNvPr id="8" name="Content Placeholder 7"/>
          <p:cNvPicPr>
            <a:picLocks noGrp="1" noChangeAspect="1"/>
          </p:cNvPicPr>
          <p:nvPr>
            <p:ph idx="1"/>
          </p:nvPr>
        </p:nvPicPr>
        <p:blipFill>
          <a:blip r:embed="rId2"/>
          <a:srcRect l="9650" r="9650"/>
          <a:stretch>
            <a:fillRect/>
          </a:stretch>
        </p:blipFill>
        <p:spPr>
          <a:xfrm>
            <a:off x="3640667" y="1098799"/>
            <a:ext cx="3691466" cy="2030164"/>
          </a:xfrm>
        </p:spPr>
      </p:pic>
    </p:spTree>
    <p:extLst>
      <p:ext uri="{BB962C8B-B14F-4D97-AF65-F5344CB8AC3E}">
        <p14:creationId xmlns:p14="http://schemas.microsoft.com/office/powerpoint/2010/main" val="4223530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8462"/>
            <a:ext cx="6400800" cy="5150338"/>
          </a:xfrm>
        </p:spPr>
        <p:txBody>
          <a:bodyPr/>
          <a:lstStyle/>
          <a:p>
            <a:endParaRPr lang="en-US" dirty="0"/>
          </a:p>
        </p:txBody>
      </p:sp>
      <p:pic>
        <p:nvPicPr>
          <p:cNvPr id="4" name="Picture 3" descr="C:\Documents and Settings\pduf8596\Desktop\IMG_2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55" y="60311"/>
            <a:ext cx="7997912" cy="599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993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pduf8596\Desktop\IMG_2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500370" cy="63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553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pduf8596\Desktop\IMG_2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7" y="274638"/>
            <a:ext cx="8708604" cy="65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830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dirty="0" err="1" smtClean="0"/>
              <a:t>Focussing</a:t>
            </a:r>
            <a:r>
              <a:rPr lang="en-US" sz="4800" dirty="0" smtClean="0"/>
              <a:t> on Language (s)</a:t>
            </a:r>
            <a:endParaRPr lang="en-US" sz="4800" dirty="0"/>
          </a:p>
        </p:txBody>
      </p:sp>
      <p:sp>
        <p:nvSpPr>
          <p:cNvPr id="3" name="Content Placeholder 2"/>
          <p:cNvSpPr>
            <a:spLocks noGrp="1"/>
          </p:cNvSpPr>
          <p:nvPr>
            <p:ph idx="1"/>
          </p:nvPr>
        </p:nvSpPr>
        <p:spPr/>
        <p:txBody>
          <a:bodyPr/>
          <a:lstStyle/>
          <a:p>
            <a:r>
              <a:rPr lang="en-US" sz="4400" dirty="0" smtClean="0"/>
              <a:t>How many living languages? </a:t>
            </a:r>
            <a:r>
              <a:rPr lang="en-US" sz="2800" dirty="0" smtClean="0"/>
              <a:t>(group task)</a:t>
            </a:r>
          </a:p>
          <a:p>
            <a:endParaRPr lang="en-US" sz="4400" dirty="0"/>
          </a:p>
          <a:p>
            <a:r>
              <a:rPr lang="en-US" sz="4400" dirty="0" smtClean="0"/>
              <a:t>Top 10 languages? </a:t>
            </a:r>
            <a:r>
              <a:rPr lang="en-US" sz="2800" dirty="0" smtClean="0"/>
              <a:t>(group task)</a:t>
            </a:r>
            <a:endParaRPr lang="en-US" sz="2800" dirty="0"/>
          </a:p>
        </p:txBody>
      </p:sp>
    </p:spTree>
    <p:extLst>
      <p:ext uri="{BB962C8B-B14F-4D97-AF65-F5344CB8AC3E}">
        <p14:creationId xmlns:p14="http://schemas.microsoft.com/office/powerpoint/2010/main" val="2634258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Answers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How many living languages?</a:t>
            </a:r>
          </a:p>
          <a:p>
            <a:pPr marL="0" indent="0">
              <a:buNone/>
            </a:pPr>
            <a:endParaRPr lang="en-US" dirty="0"/>
          </a:p>
          <a:p>
            <a:pPr marL="0" indent="0">
              <a:buNone/>
            </a:pPr>
            <a:r>
              <a:rPr lang="en-US" dirty="0" smtClean="0"/>
              <a:t>More than 7000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007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010"/>
          </a:xfrm>
        </p:spPr>
        <p:txBody>
          <a:bodyPr>
            <a:normAutofit fontScale="90000"/>
          </a:bodyPr>
          <a:lstStyle/>
          <a:p>
            <a:pPr algn="l"/>
            <a:r>
              <a:rPr lang="en-US" dirty="0" smtClean="0"/>
              <a:t>Top 10 languages…..</a:t>
            </a:r>
            <a:endParaRPr lang="en-US" dirty="0"/>
          </a:p>
        </p:txBody>
      </p:sp>
      <p:sp>
        <p:nvSpPr>
          <p:cNvPr id="3" name="Content Placeholder 2"/>
          <p:cNvSpPr>
            <a:spLocks noGrp="1"/>
          </p:cNvSpPr>
          <p:nvPr>
            <p:ph idx="1"/>
          </p:nvPr>
        </p:nvSpPr>
        <p:spPr>
          <a:xfrm>
            <a:off x="391530" y="871648"/>
            <a:ext cx="8229600" cy="5986352"/>
          </a:xfrm>
        </p:spPr>
        <p:txBody>
          <a:bodyPr/>
          <a:lstStyle/>
          <a:p>
            <a:pPr marL="0" indent="0">
              <a:buNone/>
            </a:pPr>
            <a:r>
              <a:rPr lang="en-US" dirty="0" smtClean="0"/>
              <a:t>Chinese</a:t>
            </a:r>
          </a:p>
          <a:p>
            <a:pPr marL="0" indent="0">
              <a:buNone/>
            </a:pPr>
            <a:r>
              <a:rPr lang="en-US" dirty="0" smtClean="0"/>
              <a:t>Spanish</a:t>
            </a:r>
          </a:p>
          <a:p>
            <a:pPr marL="0" indent="0">
              <a:buNone/>
            </a:pPr>
            <a:r>
              <a:rPr lang="en-US" dirty="0" smtClean="0"/>
              <a:t>English</a:t>
            </a:r>
          </a:p>
          <a:p>
            <a:pPr marL="0" indent="0">
              <a:buNone/>
            </a:pPr>
            <a:r>
              <a:rPr lang="en-US" dirty="0" smtClean="0"/>
              <a:t>Hindi</a:t>
            </a:r>
          </a:p>
          <a:p>
            <a:pPr marL="0" indent="0">
              <a:buNone/>
            </a:pPr>
            <a:r>
              <a:rPr lang="en-US" dirty="0" smtClean="0"/>
              <a:t>Arabic</a:t>
            </a:r>
          </a:p>
          <a:p>
            <a:pPr marL="0" indent="0">
              <a:buNone/>
            </a:pPr>
            <a:r>
              <a:rPr lang="en-US" dirty="0" smtClean="0"/>
              <a:t>Portuguese</a:t>
            </a:r>
          </a:p>
          <a:p>
            <a:pPr marL="0" indent="0">
              <a:buNone/>
            </a:pPr>
            <a:r>
              <a:rPr lang="en-US" dirty="0" smtClean="0"/>
              <a:t>Bengali</a:t>
            </a:r>
          </a:p>
          <a:p>
            <a:pPr marL="0" indent="0">
              <a:buNone/>
            </a:pPr>
            <a:r>
              <a:rPr lang="en-US" dirty="0" smtClean="0"/>
              <a:t>Russian</a:t>
            </a:r>
          </a:p>
          <a:p>
            <a:pPr marL="0" indent="0">
              <a:buNone/>
            </a:pPr>
            <a:r>
              <a:rPr lang="en-US" dirty="0" smtClean="0"/>
              <a:t>Japanese</a:t>
            </a:r>
          </a:p>
          <a:p>
            <a:pPr marL="0" indent="0">
              <a:buNone/>
            </a:pPr>
            <a:r>
              <a:rPr lang="en-US" dirty="0" err="1" smtClean="0"/>
              <a:t>Lahnda</a:t>
            </a:r>
            <a:endParaRPr lang="en-US" dirty="0" smtClean="0"/>
          </a:p>
          <a:p>
            <a:pPr marL="0" indent="0">
              <a:buNone/>
            </a:pPr>
            <a:endParaRPr lang="en-US" dirty="0"/>
          </a:p>
        </p:txBody>
      </p:sp>
    </p:spTree>
    <p:extLst>
      <p:ext uri="{BB962C8B-B14F-4D97-AF65-F5344CB8AC3E}">
        <p14:creationId xmlns:p14="http://schemas.microsoft.com/office/powerpoint/2010/main" val="2400872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3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3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3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3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3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3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323</TotalTime>
  <Words>759</Words>
  <Application>Microsoft Macintosh PowerPoint</Application>
  <PresentationFormat>On-screen Show (4:3)</PresentationFormat>
  <Paragraphs>141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vt:lpstr>
      <vt:lpstr>Mother Tongue Program </vt:lpstr>
      <vt:lpstr>PowerPoint Presentation</vt:lpstr>
      <vt:lpstr>My background</vt:lpstr>
      <vt:lpstr>PowerPoint Presentation</vt:lpstr>
      <vt:lpstr>PowerPoint Presentation</vt:lpstr>
      <vt:lpstr>PowerPoint Presentation</vt:lpstr>
      <vt:lpstr>Focussing on Language (s)</vt:lpstr>
      <vt:lpstr>Answers</vt:lpstr>
      <vt:lpstr>Top 10 languages…..</vt:lpstr>
      <vt:lpstr>Bilingualism</vt:lpstr>
      <vt:lpstr>PowerPoint Presentation</vt:lpstr>
      <vt:lpstr>………. the majority of the world's population is bilingual or multilingual. In a survey conducted by the European Commission in 2006, 56 percent of respondents reported being able to speak in a language other than their mother tongue. Oct 31, 2012 The Cognitive Benefits of Being Bilingual - Dana Foundation dana.org/Cerebrum/2012/The_Cognitive_Benefits_of_Being_Bilingual/ </vt:lpstr>
      <vt:lpstr>PowerPoint Presentation</vt:lpstr>
      <vt:lpstr>Speaking more than one language</vt:lpstr>
      <vt:lpstr>Fiction</vt:lpstr>
      <vt:lpstr>Fiction (cont.)</vt:lpstr>
      <vt:lpstr>Fact</vt:lpstr>
      <vt:lpstr>Fact (cont.)</vt:lpstr>
      <vt:lpstr>Linguistic Snapshot</vt:lpstr>
      <vt:lpstr>Mother Tongue Classes at other International Schools</vt:lpstr>
      <vt:lpstr>Current mother tongue support</vt:lpstr>
      <vt:lpstr>PowerPoint Presentation</vt:lpstr>
      <vt:lpstr>PowerPoint Presentation</vt:lpstr>
      <vt:lpstr>PowerPoint Presentation</vt:lpstr>
      <vt:lpstr>What does ISB contribute?</vt:lpstr>
      <vt:lpstr>PowerPoint Presentation</vt:lpstr>
      <vt:lpstr>Future Possibilities….</vt:lpstr>
      <vt:lpstr>PowerPoint Presentation</vt:lpstr>
      <vt:lpstr>Mother tongue in school time  </vt:lpstr>
      <vt:lpstr>ISB mother tongue blog</vt:lpstr>
      <vt:lpstr>PowerPoint Presentation</vt:lpstr>
      <vt:lpstr>Thank you…  Dr Paul Dufficy paul@isb.ac.th</vt:lpstr>
    </vt:vector>
  </TitlesOfParts>
  <Company>ISB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Tongue Classes at other International Schools</dc:title>
  <dc:creator>ISB</dc:creator>
  <cp:lastModifiedBy>ISB</cp:lastModifiedBy>
  <cp:revision>24</cp:revision>
  <dcterms:created xsi:type="dcterms:W3CDTF">2016-02-01T03:18:32Z</dcterms:created>
  <dcterms:modified xsi:type="dcterms:W3CDTF">2016-02-10T01:37:27Z</dcterms:modified>
</cp:coreProperties>
</file>